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62" r:id="rId3"/>
    <p:sldId id="259" r:id="rId4"/>
    <p:sldId id="260" r:id="rId5"/>
    <p:sldId id="277" r:id="rId6"/>
    <p:sldId id="281" r:id="rId7"/>
    <p:sldId id="266" r:id="rId8"/>
    <p:sldId id="278" r:id="rId9"/>
    <p:sldId id="280" r:id="rId10"/>
    <p:sldId id="270" r:id="rId11"/>
    <p:sldId id="275" r:id="rId12"/>
    <p:sldId id="283" r:id="rId13"/>
    <p:sldId id="284" r:id="rId14"/>
    <p:sldId id="285" r:id="rId15"/>
    <p:sldId id="287" r:id="rId16"/>
    <p:sldId id="286" r:id="rId17"/>
    <p:sldId id="269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003399"/>
    <a:srgbClr val="A5002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2787"/>
    <p:restoredTop sz="90929"/>
  </p:normalViewPr>
  <p:slideViewPr>
    <p:cSldViewPr>
      <p:cViewPr varScale="1">
        <p:scale>
          <a:sx n="97" d="100"/>
          <a:sy n="97" d="100"/>
        </p:scale>
        <p:origin x="-114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BF4858-1D57-4698-9CC6-AEE498B0CC58}" type="datetimeFigureOut">
              <a:rPr lang="ru-RU" smtClean="0"/>
              <a:pPr/>
              <a:t>07.10.2014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358AD1-5826-4346-8767-2A6479664DE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4F49D-F8B0-4B8A-91E5-477081027F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5BACD-0CE7-4A48-BA43-567E942BFB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66416-8531-4954-B723-2036588EF4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FEA7D7-6150-4439-BC82-5BD4BC67BC9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3A6A3-BF00-411C-9453-267F23C48E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A21CA1-B3D8-4195-B4B3-1D2C890E48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65AA2-79C2-42B9-B758-CFBF4BBF64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D2DC1-3BF2-4895-AD4B-2C25964A1E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ECDF0-21AB-438B-A8F9-A5810E5B22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EBC8E-D425-4B96-8B0A-1C40EE03FE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A2519-863C-4F0D-AB99-BA8CFAC1BC4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37074A-51F1-472D-88CC-3BDAFD565C1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628800"/>
            <a:ext cx="7772400" cy="1143000"/>
          </a:xfrm>
        </p:spPr>
        <p:txBody>
          <a:bodyPr/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  <a:t> </a:t>
            </a:r>
            <a:b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</a:br>
            <a: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  <a:t/>
            </a:r>
            <a:b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</a:br>
            <a: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  <a:t>Осадчая Светлана </a:t>
            </a:r>
            <a:r>
              <a:rPr lang="ru-RU" sz="3200" b="1" dirty="0" err="1" smtClean="0">
                <a:solidFill>
                  <a:srgbClr val="003399"/>
                </a:solidFill>
                <a:latin typeface="Comic Sans MS" pitchFamily="66" charset="0"/>
              </a:rPr>
              <a:t>Станиславна</a:t>
            </a:r>
            <a: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  <a:t> </a:t>
            </a:r>
            <a:b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</a:br>
            <a: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  <a:t/>
            </a:r>
            <a:b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</a:br>
            <a:r>
              <a:rPr lang="ru-RU" sz="3200" b="1" dirty="0" smtClean="0">
                <a:solidFill>
                  <a:srgbClr val="A50021"/>
                </a:solidFill>
                <a:latin typeface="Comic Sans MS" pitchFamily="66" charset="0"/>
              </a:rPr>
              <a:t>Использование современных образовательных технологий, активных методов обучения на уроках биологии для формирования личностных УУД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  <a:t/>
            </a:r>
            <a:b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</a:br>
            <a:r>
              <a:rPr lang="ru-RU" sz="3200" b="1" dirty="0" smtClean="0">
                <a:solidFill>
                  <a:srgbClr val="003399"/>
                </a:solidFill>
                <a:latin typeface="Comic Sans MS" pitchFamily="66" charset="0"/>
              </a:rPr>
              <a:t>Челябинск, 2014</a:t>
            </a:r>
            <a:endParaRPr lang="ru-RU" sz="3200" b="1" dirty="0">
              <a:solidFill>
                <a:srgbClr val="003399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724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Личностные УУД: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412776"/>
            <a:ext cx="7772400" cy="4683224"/>
          </a:xfrm>
        </p:spPr>
        <p:txBody>
          <a:bodyPr/>
          <a:lstStyle/>
          <a:p>
            <a:pPr>
              <a:buNone/>
            </a:pPr>
            <a:r>
              <a:rPr lang="ru-RU" sz="1800" b="1" dirty="0" smtClean="0"/>
              <a:t> Обеспечивают ценностно-смысловую ориентацию обучающихся </a:t>
            </a:r>
          </a:p>
          <a:p>
            <a:pPr>
              <a:buNone/>
            </a:pPr>
            <a:r>
              <a:rPr lang="ru-RU" sz="1800" b="1" dirty="0" smtClean="0"/>
              <a:t>(умение соотносить поступки и события с принятыми  этическими </a:t>
            </a:r>
          </a:p>
          <a:p>
            <a:pPr>
              <a:buNone/>
            </a:pPr>
            <a:r>
              <a:rPr lang="ru-RU" sz="1800" b="1" dirty="0" smtClean="0"/>
              <a:t>принципами, знание моральных норм и умение выделить нравственный </a:t>
            </a:r>
          </a:p>
          <a:p>
            <a:pPr>
              <a:buNone/>
            </a:pPr>
            <a:r>
              <a:rPr lang="ru-RU" sz="1800" b="1" dirty="0" smtClean="0"/>
              <a:t>аспект поведения) и ориентацию в социальных ролях и межличностных </a:t>
            </a:r>
          </a:p>
          <a:p>
            <a:pPr>
              <a:buNone/>
            </a:pPr>
            <a:r>
              <a:rPr lang="ru-RU" sz="1800" b="1" dirty="0" smtClean="0"/>
              <a:t>отношениях. </a:t>
            </a:r>
          </a:p>
          <a:p>
            <a:pPr>
              <a:buNone/>
            </a:pPr>
            <a:r>
              <a:rPr lang="ru-RU" sz="1800" b="1" dirty="0" smtClean="0"/>
              <a:t>      </a:t>
            </a:r>
          </a:p>
          <a:p>
            <a:pPr>
              <a:buNone/>
            </a:pPr>
            <a:r>
              <a:rPr lang="ru-RU" sz="1800" b="1" dirty="0" smtClean="0"/>
              <a:t>Применительно к учебной деятельности следует выделить три вида</a:t>
            </a:r>
          </a:p>
          <a:p>
            <a:pPr>
              <a:buNone/>
            </a:pPr>
            <a:r>
              <a:rPr lang="ru-RU" sz="1800" b="1" dirty="0" smtClean="0"/>
              <a:t>личностных действий: </a:t>
            </a:r>
          </a:p>
          <a:p>
            <a:pPr>
              <a:buNone/>
            </a:pPr>
            <a:r>
              <a:rPr lang="ru-RU" sz="1800" b="1" dirty="0" smtClean="0"/>
              <a:t>- </a:t>
            </a:r>
            <a:r>
              <a:rPr lang="ru-RU" sz="1800" b="1" dirty="0" smtClean="0">
                <a:solidFill>
                  <a:srgbClr val="C00000"/>
                </a:solidFill>
                <a:latin typeface="Comic Sans MS" pitchFamily="66" charset="0"/>
              </a:rPr>
              <a:t>самоопределение</a:t>
            </a:r>
            <a:endParaRPr lang="ru-RU" sz="1800" b="1" dirty="0" smtClean="0"/>
          </a:p>
          <a:p>
            <a:pPr>
              <a:buNone/>
            </a:pPr>
            <a:r>
              <a:rPr lang="ru-RU" sz="1800" b="1" dirty="0" smtClean="0"/>
              <a:t>- </a:t>
            </a:r>
            <a:r>
              <a:rPr lang="ru-RU" sz="1800" b="1" dirty="0" err="1" smtClean="0">
                <a:solidFill>
                  <a:srgbClr val="C00000"/>
                </a:solidFill>
                <a:latin typeface="Comic Sans MS" pitchFamily="66" charset="0"/>
              </a:rPr>
              <a:t>смыслообразование</a:t>
            </a:r>
            <a:endParaRPr lang="ru-RU" sz="1800" b="1" dirty="0" smtClean="0"/>
          </a:p>
          <a:p>
            <a:pPr>
              <a:buNone/>
            </a:pPr>
            <a:r>
              <a:rPr lang="ru-RU" sz="1800" b="1" dirty="0" smtClean="0"/>
              <a:t>- </a:t>
            </a:r>
            <a:r>
              <a:rPr lang="ru-RU" sz="1800" b="1" dirty="0" smtClean="0">
                <a:solidFill>
                  <a:srgbClr val="C00000"/>
                </a:solidFill>
                <a:latin typeface="Comic Sans MS" pitchFamily="66" charset="0"/>
              </a:rPr>
              <a:t>нравственно-этическая ориентация</a:t>
            </a:r>
            <a:endParaRPr lang="ru-RU" sz="1800" b="1" dirty="0" smtClean="0"/>
          </a:p>
          <a:p>
            <a:endParaRPr lang="ru-RU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724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Образовательные технологии: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700808"/>
            <a:ext cx="7772400" cy="4395192"/>
          </a:xfrm>
        </p:spPr>
        <p:txBody>
          <a:bodyPr/>
          <a:lstStyle/>
          <a:p>
            <a:pPr lvl="0"/>
            <a:r>
              <a:rPr lang="ru-RU" sz="2400" b="1" dirty="0" smtClean="0">
                <a:latin typeface="Comic Sans MS" pitchFamily="66" charset="0"/>
              </a:rPr>
              <a:t>Игровые технологии </a:t>
            </a:r>
          </a:p>
          <a:p>
            <a:r>
              <a:rPr lang="ru-RU" sz="2400" b="1" dirty="0" smtClean="0">
                <a:latin typeface="Comic Sans MS" pitchFamily="66" charset="0"/>
              </a:rPr>
              <a:t>Проблемно-диалогическая технология</a:t>
            </a:r>
          </a:p>
          <a:p>
            <a:r>
              <a:rPr lang="ru-RU" sz="2400" b="1" dirty="0" smtClean="0">
                <a:latin typeface="Comic Sans MS" pitchFamily="66" charset="0"/>
              </a:rPr>
              <a:t>Проектно-исследовательская технология</a:t>
            </a:r>
          </a:p>
          <a:p>
            <a:r>
              <a:rPr lang="ru-RU" sz="2400" b="1" dirty="0" smtClean="0">
                <a:latin typeface="Comic Sans MS" pitchFamily="66" charset="0"/>
              </a:rPr>
              <a:t>Технология оценивания образовательных достижений</a:t>
            </a:r>
          </a:p>
          <a:p>
            <a:r>
              <a:rPr lang="ru-RU" sz="2400" b="1" dirty="0" err="1" smtClean="0">
                <a:latin typeface="Comic Sans MS" pitchFamily="66" charset="0"/>
              </a:rPr>
              <a:t>Кейс-технологии</a:t>
            </a:r>
            <a:endParaRPr lang="ru-RU" sz="2400" b="1" dirty="0" smtClean="0">
              <a:latin typeface="Comic Sans MS" pitchFamily="66" charset="0"/>
            </a:endParaRPr>
          </a:p>
          <a:p>
            <a:r>
              <a:rPr lang="ru-RU" sz="2400" b="1" dirty="0" smtClean="0">
                <a:latin typeface="Comic Sans MS" pitchFamily="66" charset="0"/>
              </a:rPr>
              <a:t>Технология театральной педагогики</a:t>
            </a:r>
          </a:p>
          <a:p>
            <a:r>
              <a:rPr lang="ru-RU" sz="2400" b="1" dirty="0" smtClean="0">
                <a:latin typeface="Comic Sans MS" pitchFamily="66" charset="0"/>
              </a:rPr>
              <a:t>ИКТ-технология</a:t>
            </a:r>
          </a:p>
          <a:p>
            <a:r>
              <a:rPr lang="ru-RU" sz="2400" b="1" dirty="0" err="1" smtClean="0">
                <a:latin typeface="Comic Sans MS" pitchFamily="66" charset="0"/>
              </a:rPr>
              <a:t>Арт-технологии</a:t>
            </a:r>
            <a:endParaRPr lang="ru-RU" sz="2400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052736"/>
            <a:ext cx="7772400" cy="87518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Приемы для формирования личностных УУД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916832"/>
            <a:ext cx="7772400" cy="3675112"/>
          </a:xfrm>
        </p:spPr>
        <p:txBody>
          <a:bodyPr/>
          <a:lstStyle/>
          <a:p>
            <a:pPr>
              <a:buNone/>
            </a:pPr>
            <a:endParaRPr lang="ru-RU" sz="1800" dirty="0" smtClean="0"/>
          </a:p>
          <a:p>
            <a:pPr>
              <a:buFont typeface="+mj-lt"/>
              <a:buAutoNum type="arabicParenR"/>
            </a:pPr>
            <a:r>
              <a:rPr lang="ru-RU" b="1" dirty="0" smtClean="0">
                <a:latin typeface="Comic Sans MS" pitchFamily="66" charset="0"/>
              </a:rPr>
              <a:t>Прием новизны</a:t>
            </a:r>
            <a:endParaRPr lang="ru-RU" sz="1800" b="1" dirty="0" smtClean="0">
              <a:latin typeface="Comic Sans MS" pitchFamily="66" charset="0"/>
            </a:endParaRPr>
          </a:p>
          <a:p>
            <a:pPr>
              <a:buFont typeface="+mj-lt"/>
              <a:buAutoNum type="arabicParenR"/>
            </a:pPr>
            <a:r>
              <a:rPr lang="ru-RU" b="1" dirty="0" smtClean="0">
                <a:latin typeface="Comic Sans MS" pitchFamily="66" charset="0"/>
              </a:rPr>
              <a:t>Прием </a:t>
            </a:r>
            <a:r>
              <a:rPr lang="ru-RU" b="1" dirty="0" err="1" smtClean="0">
                <a:latin typeface="Comic Sans MS" pitchFamily="66" charset="0"/>
              </a:rPr>
              <a:t>семантизации</a:t>
            </a:r>
            <a:endParaRPr lang="ru-RU" b="1" dirty="0" smtClean="0">
              <a:latin typeface="Comic Sans MS" pitchFamily="66" charset="0"/>
            </a:endParaRPr>
          </a:p>
          <a:p>
            <a:pPr>
              <a:buFont typeface="+mj-lt"/>
              <a:buAutoNum type="arabicParenR"/>
            </a:pPr>
            <a:r>
              <a:rPr lang="ru-RU" b="1" dirty="0" smtClean="0">
                <a:latin typeface="Comic Sans MS" pitchFamily="66" charset="0"/>
              </a:rPr>
              <a:t>Прием динамичности</a:t>
            </a:r>
            <a:endParaRPr lang="ru-RU" sz="1800" b="1" dirty="0" smtClean="0">
              <a:latin typeface="Comic Sans MS" pitchFamily="66" charset="0"/>
            </a:endParaRPr>
          </a:p>
          <a:p>
            <a:pPr>
              <a:buFont typeface="+mj-lt"/>
              <a:buAutoNum type="arabicParenR"/>
            </a:pPr>
            <a:r>
              <a:rPr lang="ru-RU" b="1" dirty="0" smtClean="0">
                <a:latin typeface="Comic Sans MS" pitchFamily="66" charset="0"/>
              </a:rPr>
              <a:t>Прием значимости</a:t>
            </a:r>
            <a:endParaRPr lang="ru-RU" sz="1800" b="1" dirty="0" smtClean="0">
              <a:latin typeface="Comic Sans MS" pitchFamily="66" charset="0"/>
            </a:endParaRPr>
          </a:p>
          <a:p>
            <a:endParaRPr lang="ru-RU" sz="1800" dirty="0" smtClean="0"/>
          </a:p>
          <a:p>
            <a:endParaRPr lang="ru-RU" sz="2000" dirty="0" smtClean="0"/>
          </a:p>
          <a:p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80728"/>
            <a:ext cx="7772400" cy="87518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Приемы для формирования личностных УУД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628800"/>
            <a:ext cx="7772400" cy="4752528"/>
          </a:xfrm>
        </p:spPr>
        <p:txBody>
          <a:bodyPr/>
          <a:lstStyle/>
          <a:p>
            <a:endParaRPr lang="ru-RU" sz="1800" dirty="0" smtClean="0"/>
          </a:p>
          <a:p>
            <a:endParaRPr lang="ru-RU" sz="1800" dirty="0" smtClean="0"/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5) Прием создания проблемной ситуации:</a:t>
            </a:r>
          </a:p>
          <a:p>
            <a:pPr>
              <a:buFont typeface="+mj-lt"/>
              <a:buAutoNum type="alphaLcParenR"/>
            </a:pPr>
            <a:r>
              <a:rPr lang="ru-RU" sz="1800" b="1" dirty="0" smtClean="0">
                <a:latin typeface="Comic Sans MS" pitchFamily="66" charset="0"/>
              </a:rPr>
              <a:t>Выдвижение проблемного вопроса </a:t>
            </a:r>
          </a:p>
          <a:p>
            <a:pPr>
              <a:buFont typeface="+mj-lt"/>
              <a:buAutoNum type="alphaLcParenR"/>
            </a:pPr>
            <a:r>
              <a:rPr lang="ru-RU" sz="1800" b="1" dirty="0" smtClean="0">
                <a:latin typeface="Comic Sans MS" pitchFamily="66" charset="0"/>
              </a:rPr>
              <a:t>Создание проблемной ситуации на основе высказывания ученого </a:t>
            </a:r>
          </a:p>
          <a:p>
            <a:pPr>
              <a:buFont typeface="+mj-lt"/>
              <a:buAutoNum type="alphaLcParenR"/>
            </a:pPr>
            <a:r>
              <a:rPr lang="ru-RU" sz="1800" b="1" dirty="0" smtClean="0">
                <a:latin typeface="Comic Sans MS" pitchFamily="66" charset="0"/>
              </a:rPr>
              <a:t>Создание проблемной ситуации на основе приведения противоположных точек зрения по одному и тому же факту </a:t>
            </a:r>
          </a:p>
          <a:p>
            <a:pPr>
              <a:buFont typeface="+mj-lt"/>
              <a:buAutoNum type="alphaLcParenR"/>
            </a:pPr>
            <a:r>
              <a:rPr lang="ru-RU" sz="1800" b="1" dirty="0" smtClean="0">
                <a:latin typeface="Comic Sans MS" pitchFamily="66" charset="0"/>
              </a:rPr>
              <a:t>Сообщение парадоксального факта </a:t>
            </a:r>
          </a:p>
          <a:p>
            <a:pPr>
              <a:buFont typeface="+mj-lt"/>
              <a:buAutoNum type="alphaLcParenR"/>
            </a:pPr>
            <a:r>
              <a:rPr lang="ru-RU" sz="1800" b="1" dirty="0" smtClean="0">
                <a:latin typeface="Comic Sans MS" pitchFamily="66" charset="0"/>
              </a:rPr>
              <a:t>Демонстрация опыта или сообщение о нем могут стать основой для создания проблемной ситуации </a:t>
            </a:r>
          </a:p>
          <a:p>
            <a:pPr>
              <a:buNone/>
            </a:pPr>
            <a:endParaRPr lang="ru-RU" sz="1800" dirty="0" smtClean="0"/>
          </a:p>
          <a:p>
            <a:endParaRPr lang="ru-RU" sz="1800" dirty="0" smtClean="0"/>
          </a:p>
          <a:p>
            <a:endParaRPr lang="ru-RU" sz="2000" dirty="0" smtClean="0"/>
          </a:p>
          <a:p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412776"/>
            <a:ext cx="7772400" cy="87518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Приемы для формирования личностных УУД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2132856"/>
            <a:ext cx="7772400" cy="3963144"/>
          </a:xfrm>
        </p:spPr>
        <p:txBody>
          <a:bodyPr/>
          <a:lstStyle/>
          <a:p>
            <a:endParaRPr lang="ru-RU" sz="1800" dirty="0" smtClean="0"/>
          </a:p>
          <a:p>
            <a:endParaRPr lang="ru-RU" sz="1800" dirty="0" smtClean="0"/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6) Прием «Знаю – хочу узнать – узнал – научился»;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7) «Верные–неверные утверждения»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8) Составление «</a:t>
            </a:r>
            <a:r>
              <a:rPr lang="ru-RU" b="1" dirty="0" err="1" smtClean="0">
                <a:latin typeface="Comic Sans MS" pitchFamily="66" charset="0"/>
              </a:rPr>
              <a:t>синквейна</a:t>
            </a:r>
            <a:r>
              <a:rPr lang="ru-RU" b="1" dirty="0" smtClean="0">
                <a:latin typeface="Comic Sans MS" pitchFamily="66" charset="0"/>
              </a:rPr>
              <a:t>»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9) Рефлексия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 smtClean="0"/>
          </a:p>
          <a:p>
            <a:endParaRPr lang="ru-RU" sz="1800" dirty="0" smtClean="0"/>
          </a:p>
          <a:p>
            <a:endParaRPr lang="ru-RU" sz="2000" dirty="0" smtClean="0"/>
          </a:p>
          <a:p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772400" cy="1143000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Comic Sans MS" pitchFamily="66" charset="0"/>
              </a:rPr>
              <a:t>Примеры рефлексии, используемые на уроках биологии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412776"/>
            <a:ext cx="7772400" cy="5040560"/>
          </a:xfrm>
        </p:spPr>
        <p:txBody>
          <a:bodyPr/>
          <a:lstStyle/>
          <a:p>
            <a:pPr lvl="0">
              <a:buNone/>
            </a:pPr>
            <a:r>
              <a:rPr lang="ru-RU" b="1" dirty="0" smtClean="0">
                <a:latin typeface="Comic Sans MS" pitchFamily="66" charset="0"/>
              </a:rPr>
              <a:t>1) Рефлексивный </a:t>
            </a:r>
            <a:r>
              <a:rPr lang="ru-RU" b="1" dirty="0" err="1" smtClean="0">
                <a:latin typeface="Comic Sans MS" pitchFamily="66" charset="0"/>
              </a:rPr>
              <a:t>полилог</a:t>
            </a:r>
            <a:r>
              <a:rPr lang="ru-RU" b="1" dirty="0" smtClean="0">
                <a:latin typeface="Comic Sans MS" pitchFamily="66" charset="0"/>
              </a:rPr>
              <a:t>: </a:t>
            </a:r>
          </a:p>
          <a:p>
            <a:pPr lvl="0">
              <a:buNone/>
            </a:pPr>
            <a:r>
              <a:rPr lang="ru-RU" sz="1800" dirty="0" smtClean="0"/>
              <a:t>      </a:t>
            </a:r>
            <a:r>
              <a:rPr lang="ru-RU" dirty="0" smtClean="0"/>
              <a:t>сегодня я узнал…; было интересно…; было трудно…; я выполнял задания…; я понял, что…; теперь я могу…; я почувствовал, что…; я приобрел…; я научился…; у меня получилось …; я смог…; я попробую…; меня удивило…; урок дал мне для жизни…; мне захотелось…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772400" cy="1143000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Comic Sans MS" pitchFamily="66" charset="0"/>
              </a:rPr>
              <a:t>Примеры рефлексии, используемые на уроках биологии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412776"/>
            <a:ext cx="7772400" cy="5040560"/>
          </a:xfrm>
        </p:spPr>
        <p:txBody>
          <a:bodyPr/>
          <a:lstStyle/>
          <a:p>
            <a:pPr marL="514350" lvl="0" indent="-514350">
              <a:buNone/>
            </a:pPr>
            <a:r>
              <a:rPr lang="ru-RU" b="1" dirty="0" smtClean="0">
                <a:latin typeface="Comic Sans MS" pitchFamily="66" charset="0"/>
              </a:rPr>
              <a:t>2) Анкетирование</a:t>
            </a:r>
          </a:p>
          <a:p>
            <a:pPr marL="514350" lvl="0" indent="-514350">
              <a:buAutoNum type="arabicParenR"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2348880"/>
          <a:ext cx="7848872" cy="2857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6"/>
                <a:gridCol w="3924436"/>
              </a:tblGrid>
              <a:tr h="28572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. На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уроке я работал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. Своей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работой на уроке я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. Урок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для меня показался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. За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урок я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5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. Мое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настроение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6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. Материал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урока мне был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7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. Домашнее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задание мне кажется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активно / пассивно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доволен / не доволен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коротким / длинным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не устал /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устал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стало лучше / стало хуже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понятен / не понятен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полезен / бесполезен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интересен / скучен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легким / трудным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интересно / не интересно </a:t>
                      </a:r>
                    </a:p>
                  </a:txBody>
                  <a:tcPr marL="68580" marR="68580" marT="0" marB="0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7772400" cy="1143000"/>
          </a:xfrm>
        </p:spPr>
        <p:txBody>
          <a:bodyPr/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Comic Sans MS" pitchFamily="66" charset="0"/>
              </a:rPr>
              <a:t>Примеры рефлексии, используемые на уроках биологии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412776"/>
            <a:ext cx="7772400" cy="5040560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3) эссе,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4) составление телеграммы, 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5) памятки, инструкции, 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6) стихотворение по алгоритму,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7) письмо по кругу,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8) «Букет настроения», 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9) «Шкала настроения»</a:t>
            </a:r>
          </a:p>
          <a:p>
            <a:pPr lvl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92696"/>
            <a:ext cx="7772400" cy="1059904"/>
          </a:xfrm>
        </p:spPr>
        <p:txBody>
          <a:bodyPr/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Примеры развития личностных УУД на уроках биологии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2000" dirty="0" smtClean="0">
                <a:ea typeface="Times New Roman"/>
                <a:cs typeface="Times New Roman"/>
              </a:rPr>
              <a:t/>
            </a:r>
            <a:br>
              <a:rPr lang="ru-RU" sz="2000" dirty="0" smtClean="0">
                <a:ea typeface="Times New Roman"/>
                <a:cs typeface="Times New Roman"/>
              </a:rPr>
            </a:b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ea typeface="Times New Roman"/>
                <a:cs typeface="Times New Roman"/>
              </a:rPr>
              <a:t>Маша выбрала одни утверждения, Алёша – другие. А как ты считаешь? С чьим мнением согласен ты?</a:t>
            </a:r>
          </a:p>
          <a:p>
            <a:r>
              <a:rPr lang="ru-RU" dirty="0" smtClean="0">
                <a:ea typeface="Times New Roman"/>
                <a:cs typeface="Times New Roman"/>
              </a:rPr>
              <a:t>Изучив природные зоны России, подумай и ответь, где бы ты хотел жить и почему?</a:t>
            </a:r>
          </a:p>
          <a:p>
            <a:pPr>
              <a:buNone/>
            </a:pPr>
            <a:endParaRPr lang="ru-RU" dirty="0" smtClean="0">
              <a:ea typeface="Times New Roman"/>
              <a:cs typeface="Times New Roman"/>
            </a:endParaRP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92696"/>
            <a:ext cx="7772400" cy="1059904"/>
          </a:xfrm>
        </p:spPr>
        <p:txBody>
          <a:bodyPr/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Примеры развития личностных УУД на уроках биологии</a:t>
            </a:r>
            <a:b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ru-RU" sz="2000" dirty="0" smtClean="0">
                <a:ea typeface="Times New Roman"/>
                <a:cs typeface="Times New Roman"/>
              </a:rPr>
              <a:t/>
            </a:r>
            <a:br>
              <a:rPr lang="ru-RU" sz="2000" dirty="0" smtClean="0">
                <a:ea typeface="Times New Roman"/>
                <a:cs typeface="Times New Roman"/>
              </a:rPr>
            </a:b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Тема «Грибы»: изучение создания и использования антибиотиков в ВОВ.</a:t>
            </a:r>
          </a:p>
          <a:p>
            <a:r>
              <a:rPr lang="ru-RU" sz="2800" dirty="0" smtClean="0"/>
              <a:t> Тема «Мхи»: использование сфагнума партизанами. </a:t>
            </a:r>
          </a:p>
          <a:p>
            <a:r>
              <a:rPr lang="ru-RU" sz="2800" dirty="0" smtClean="0"/>
              <a:t>Изучение трудов русских и советских ученых (Н.И.Вавилова, И.М.Сеченова, И.П.Павлова, И.И.Мечникова, С.Г.Навашина).</a:t>
            </a:r>
          </a:p>
          <a:p>
            <a:r>
              <a:rPr lang="ru-RU" sz="2800" dirty="0" smtClean="0"/>
              <a:t> Оказание первой доврачебной помощи, готовность прийти на помощь.</a:t>
            </a: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92696"/>
            <a:ext cx="7772400" cy="1059904"/>
          </a:xfrm>
        </p:spPr>
        <p:txBody>
          <a:bodyPr/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Примеры развития личностных УУД на уроках биологии</a:t>
            </a:r>
            <a:b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ru-RU" sz="2000" dirty="0" smtClean="0">
                <a:ea typeface="Times New Roman"/>
                <a:cs typeface="Times New Roman"/>
              </a:rPr>
              <a:t/>
            </a:r>
            <a:br>
              <a:rPr lang="ru-RU" sz="2000" dirty="0" smtClean="0">
                <a:ea typeface="Times New Roman"/>
                <a:cs typeface="Times New Roman"/>
              </a:rPr>
            </a:b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Выразите свою позицию; </a:t>
            </a:r>
          </a:p>
          <a:p>
            <a:pPr lvl="0"/>
            <a:r>
              <a:rPr lang="ru-RU" dirty="0" smtClean="0"/>
              <a:t>Объясните ваш самостоятельный поступок в… ;</a:t>
            </a:r>
          </a:p>
          <a:p>
            <a:pPr lvl="0"/>
            <a:r>
              <a:rPr lang="ru-RU" dirty="0" smtClean="0"/>
              <a:t>Отнеситесь критично к своим поступкам в деятельности;</a:t>
            </a:r>
          </a:p>
          <a:p>
            <a:pPr lvl="0"/>
            <a:r>
              <a:rPr lang="ru-RU" dirty="0" smtClean="0"/>
              <a:t>Примите решение по …;</a:t>
            </a:r>
          </a:p>
          <a:p>
            <a:pPr lvl="0"/>
            <a:r>
              <a:rPr lang="ru-RU" dirty="0" smtClean="0"/>
              <a:t>Определите свою роль в этом вопросе;</a:t>
            </a: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92696"/>
            <a:ext cx="7772400" cy="1059904"/>
          </a:xfrm>
        </p:spPr>
        <p:txBody>
          <a:bodyPr/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Примеры развития личностных УУД на уроках биологии</a:t>
            </a:r>
            <a:b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ru-RU" sz="2000" dirty="0" smtClean="0">
                <a:ea typeface="Times New Roman"/>
                <a:cs typeface="Times New Roman"/>
              </a:rPr>
              <a:t/>
            </a:r>
            <a:br>
              <a:rPr lang="ru-RU" sz="2000" dirty="0" smtClean="0">
                <a:ea typeface="Times New Roman"/>
                <a:cs typeface="Times New Roman"/>
              </a:rPr>
            </a:b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2400" dirty="0" smtClean="0"/>
              <a:t>Решите жизненную задачу, затрагиваемую в тексте параграфа;</a:t>
            </a:r>
          </a:p>
          <a:p>
            <a:pPr lvl="0"/>
            <a:r>
              <a:rPr lang="ru-RU" sz="2400" dirty="0" smtClean="0"/>
              <a:t>Выберите ценностные ориентиры в своём понимании жизни;</a:t>
            </a:r>
          </a:p>
          <a:p>
            <a:pPr lvl="0"/>
            <a:r>
              <a:rPr lang="ru-RU" sz="2400" dirty="0" smtClean="0"/>
              <a:t>Установите связь между целью учебной деятельности и её мотивом;</a:t>
            </a:r>
          </a:p>
          <a:p>
            <a:pPr lvl="0"/>
            <a:r>
              <a:rPr lang="ru-RU" sz="2400" dirty="0" smtClean="0"/>
              <a:t>Поясните, ради чего вы осуществляете эту деятельность (учение, постановка опыта, прочтение книги, работа  с компьютером, поиск информации в Интернете и пр.);</a:t>
            </a: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92696"/>
            <a:ext cx="7772400" cy="1059904"/>
          </a:xfrm>
        </p:spPr>
        <p:txBody>
          <a:bodyPr/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  <a:t>Примеры развития личностных УУД на уроках биологии</a:t>
            </a:r>
            <a:br>
              <a:rPr lang="ru-RU" sz="36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ru-RU" sz="2000" dirty="0" smtClean="0">
                <a:ea typeface="Times New Roman"/>
                <a:cs typeface="Times New Roman"/>
              </a:rPr>
              <a:t/>
            </a:r>
            <a:br>
              <a:rPr lang="ru-RU" sz="2000" dirty="0" smtClean="0">
                <a:ea typeface="Times New Roman"/>
                <a:cs typeface="Times New Roman"/>
              </a:rPr>
            </a:b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2800" dirty="0" smtClean="0"/>
              <a:t>Постройте свой жизненный план во времени (на год, на неделю, на период обучения в школе и т.п.);</a:t>
            </a:r>
          </a:p>
          <a:p>
            <a:pPr lvl="0"/>
            <a:r>
              <a:rPr lang="ru-RU" sz="2800" dirty="0" smtClean="0"/>
              <a:t>Умение управлять своей познавательной деятельностью;</a:t>
            </a:r>
          </a:p>
          <a:p>
            <a:pPr lvl="0"/>
            <a:r>
              <a:rPr lang="ru-RU" sz="2800" dirty="0" smtClean="0"/>
              <a:t>Умение выявлять самое главное утверждение о …;</a:t>
            </a:r>
          </a:p>
          <a:p>
            <a:pPr lvl="0"/>
            <a:r>
              <a:rPr lang="ru-RU" sz="2800" dirty="0" smtClean="0"/>
              <a:t>Умение выражать информацию в виде краткой записи текста из учебника.</a:t>
            </a: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 smtClean="0"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77724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В сфере личностных УУД будут сформированы: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2400" dirty="0" smtClean="0"/>
              <a:t>внутренняя позиция школьника (умение справедливо оценивать свою работу и работы одноклассников, оценивать собственный вклад в работу группы);</a:t>
            </a:r>
          </a:p>
          <a:p>
            <a:pPr lvl="0"/>
            <a:r>
              <a:rPr lang="ru-RU" sz="2400" dirty="0" smtClean="0"/>
              <a:t>личностная мотивация учебной деятельности (личностное, профессиональное и жизненное самоопределение);</a:t>
            </a:r>
          </a:p>
          <a:p>
            <a:pPr lvl="0"/>
            <a:r>
              <a:rPr lang="ru-RU" sz="2400" dirty="0" smtClean="0"/>
              <a:t>ориентация на моральные нормы и их выполнение (связь между целью учения и мотивом, моральный выбор, на основе социальных и личностных ценностей);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7772400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  <a:latin typeface="Comic Sans MS" pitchFamily="66" charset="0"/>
              </a:rPr>
              <a:t>Рекомендации по формированию личностных универсальных учебных действий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2204864"/>
            <a:ext cx="7772400" cy="3891136"/>
          </a:xfrm>
        </p:spPr>
        <p:txBody>
          <a:bodyPr/>
          <a:lstStyle/>
          <a:p>
            <a:r>
              <a:rPr lang="ru-RU" sz="1800" dirty="0" smtClean="0"/>
              <a:t>1. Помните, что каждый ребенок – индивидуален. Помогите найти в нем его индивидуальные личные особенности. </a:t>
            </a:r>
          </a:p>
          <a:p>
            <a:r>
              <a:rPr lang="ru-RU" sz="1800" dirty="0" smtClean="0"/>
              <a:t>2. Помогите раскрыть и развить в каждом ученике его сильные и позитивные личные качества и умения.  </a:t>
            </a:r>
          </a:p>
          <a:p>
            <a:r>
              <a:rPr lang="ru-RU" sz="1800" dirty="0" smtClean="0"/>
              <a:t>3. Организуя учебную деятельность по предмету, учитывайте индивидуально-психологические особенности каждого ученика. Используйте данные психологической диагностики.</a:t>
            </a:r>
          </a:p>
          <a:p>
            <a:r>
              <a:rPr lang="ru-RU" sz="1800" dirty="0" smtClean="0"/>
              <a:t>4. Помните, что главным является не предмет, которому вы учите, а личность, которую вы формируете. Не предмет формирует личность, а учитель своей деятельностью, связанной с изучением предмета.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2996952"/>
            <a:ext cx="7772400" cy="3099048"/>
          </a:xfrm>
        </p:spPr>
        <p:txBody>
          <a:bodyPr/>
          <a:lstStyle/>
          <a:p>
            <a:pPr algn="ctr">
              <a:buNone/>
            </a:pPr>
            <a:r>
              <a:rPr lang="ru-RU" sz="5400" b="1" i="1" dirty="0" smtClean="0">
                <a:solidFill>
                  <a:srgbClr val="C00000"/>
                </a:solidFill>
                <a:latin typeface="Comic Sans MS" pitchFamily="66" charset="0"/>
              </a:rPr>
              <a:t>Спасибо за внимание</a:t>
            </a:r>
            <a:endParaRPr lang="ru-RU" sz="5400" b="1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книжная стопка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</TotalTime>
  <Words>717</Words>
  <Application>Microsoft Office PowerPoint</Application>
  <PresentationFormat>Экран (4:3)</PresentationFormat>
  <Paragraphs>122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книжная стопка</vt:lpstr>
      <vt:lpstr>      Осадчая Светлана Станиславна   Использование современных образовательных технологий, активных методов обучения на уроках биологии для формирования личностных УУД   Челябинск, 2014</vt:lpstr>
      <vt:lpstr>Личностные УУД:</vt:lpstr>
      <vt:lpstr>Образовательные технологии:</vt:lpstr>
      <vt:lpstr>Приемы для формирования личностных УУД</vt:lpstr>
      <vt:lpstr>Приемы для формирования личностных УУД</vt:lpstr>
      <vt:lpstr>Приемы для формирования личностных УУД</vt:lpstr>
      <vt:lpstr>Примеры рефлексии, используемые на уроках биологии </vt:lpstr>
      <vt:lpstr>Примеры рефлексии, используемые на уроках биологии </vt:lpstr>
      <vt:lpstr>Примеры рефлексии, используемые на уроках биологии </vt:lpstr>
      <vt:lpstr> Примеры развития личностных УУД на уроках биологии  </vt:lpstr>
      <vt:lpstr> Примеры развития личностных УУД на уроках биологии  </vt:lpstr>
      <vt:lpstr> Примеры развития личностных УУД на уроках биологии  </vt:lpstr>
      <vt:lpstr> Примеры развития личностных УУД на уроках биологии  </vt:lpstr>
      <vt:lpstr> Примеры развития личностных УУД на уроках биологии  </vt:lpstr>
      <vt:lpstr>В сфере личностных УУД будут сформированы: </vt:lpstr>
      <vt:lpstr>Рекомендации по формированию личностных универсальных учебных действий  </vt:lpstr>
      <vt:lpstr>Слайд 17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Надежда</dc:creator>
  <cp:lastModifiedBy>Пользователь</cp:lastModifiedBy>
  <cp:revision>32</cp:revision>
  <dcterms:created xsi:type="dcterms:W3CDTF">2013-10-31T18:49:25Z</dcterms:created>
  <dcterms:modified xsi:type="dcterms:W3CDTF">2014-10-06T20:28:46Z</dcterms:modified>
</cp:coreProperties>
</file>