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23"/>
  </p:notesMasterIdLst>
  <p:handoutMasterIdLst>
    <p:handoutMasterId r:id="rId24"/>
  </p:handoutMasterIdLst>
  <p:sldIdLst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9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7015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276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3" d="100"/>
          <a:sy n="83" d="100"/>
        </p:scale>
        <p:origin x="1074" y="66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EBDA6D-DC69-4DCE-BAF7-6763517D3376}" type="datetimeFigureOut">
              <a:rPr lang="ru-RU" smtClean="0"/>
              <a:pPr/>
              <a:t>08.02.2014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977E94-A6AB-4E02-8E43-E89F9CF4757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542583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7F6C43-988E-4257-9A1C-C162EF036D58}" type="datetimeFigureOut">
              <a:rPr lang="ru-RU" smtClean="0"/>
              <a:pPr/>
              <a:t>08.02.2014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noProof="0" dirty="0" smtClean="0"/>
              <a:t>Третий</a:t>
            </a:r>
            <a:r>
              <a:rPr lang="ru-RU" dirty="0" smtClean="0"/>
              <a:t>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D491D0-8E1B-49C7-849B-A28568D9449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263258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 bwMode="inv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832533" y="1371600"/>
            <a:ext cx="9359467" cy="2971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832533" y="4462272"/>
            <a:ext cx="9359467" cy="10332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black">
          <a:xfrm>
            <a:off x="3175199" y="1943842"/>
            <a:ext cx="8500062" cy="2387600"/>
          </a:xfrm>
        </p:spPr>
        <p:txBody>
          <a:bodyPr anchor="b"/>
          <a:lstStyle>
            <a:lvl1pPr algn="l">
              <a:lnSpc>
                <a:spcPct val="90000"/>
              </a:lnSpc>
              <a:defRPr sz="6000" b="1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75199" y="4538659"/>
            <a:ext cx="8500062" cy="865321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ru-RU" smtClean="0"/>
              <a:pPr/>
              <a:t>08.02.2014</a:t>
            </a:fld>
            <a:endParaRPr lang="ru-RU" dirty="0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47549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ru-RU" smtClean="0"/>
              <a:pPr/>
              <a:t>08.02.2014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41333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 bwMode="inv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502152" y="-20637"/>
            <a:ext cx="7315200" cy="434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502152" y="4462272"/>
            <a:ext cx="7315200" cy="17190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black">
          <a:xfrm>
            <a:off x="3838015" y="658346"/>
            <a:ext cx="6597464" cy="3664417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5000" b="1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38014" y="4589463"/>
            <a:ext cx="6597465" cy="1500187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ru-RU" smtClean="0"/>
              <a:pPr/>
              <a:t>08.02.2014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82452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80160" y="2194560"/>
            <a:ext cx="4489704" cy="39867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415368" y="2194560"/>
            <a:ext cx="4493424" cy="39867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ru-RU" smtClean="0"/>
              <a:pPr/>
              <a:t>08.02.2014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01040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80160" y="1828456"/>
            <a:ext cx="4489704" cy="83069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280160" y="2743194"/>
            <a:ext cx="4489704" cy="343376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419088" y="1828456"/>
            <a:ext cx="4489704" cy="83069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419088" y="2743194"/>
            <a:ext cx="4489704" cy="343376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ru-RU" smtClean="0"/>
              <a:pPr/>
              <a:t>08.02.2014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61286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ru-RU" smtClean="0"/>
              <a:pPr/>
              <a:t>08.02.2014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41611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ru-RU" smtClean="0"/>
              <a:pPr/>
              <a:t>08.02.2014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30296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>
            <a:lvl1pPr>
              <a:defRPr sz="300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18896" y="2465294"/>
            <a:ext cx="5389895" cy="4392706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91818" y="2465294"/>
            <a:ext cx="3834874" cy="3711669"/>
          </a:xfrm>
        </p:spPr>
        <p:txBody>
          <a:bodyPr>
            <a:normAutofit/>
          </a:bodyPr>
          <a:lstStyle>
            <a:lvl1pPr marL="0" indent="0">
              <a:spcBef>
                <a:spcPts val="1500"/>
              </a:spcBef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ru-RU" smtClean="0"/>
              <a:pPr/>
              <a:t>08.02.2014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14742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>
            <a:lvl1pPr>
              <a:defRPr sz="300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518896" y="1828456"/>
            <a:ext cx="5389895" cy="5029544"/>
          </a:xfrm>
        </p:spPr>
        <p:txBody>
          <a:bodyPr tIns="137160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91819" y="2465293"/>
            <a:ext cx="3834874" cy="3711669"/>
          </a:xfrm>
        </p:spPr>
        <p:txBody>
          <a:bodyPr>
            <a:normAutofit/>
          </a:bodyPr>
          <a:lstStyle>
            <a:lvl1pPr marL="0" indent="0"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ru-RU" smtClean="0"/>
              <a:pPr/>
              <a:t>08.02.2014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61366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ru-RU" smtClean="0"/>
              <a:pPr/>
              <a:t>08.02.2014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64405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78199" y="462249"/>
            <a:ext cx="9693088" cy="571471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378199" y="6356350"/>
            <a:ext cx="1971947" cy="365125"/>
          </a:xfrm>
        </p:spPr>
        <p:txBody>
          <a:bodyPr/>
          <a:lstStyle/>
          <a:p>
            <a:fld id="{2CCFE9AC-F15C-4FA0-A6F1-298829FA691D}" type="datetimeFigureOut">
              <a:rPr lang="ru-RU" smtClean="0"/>
              <a:pPr/>
              <a:t>08.02.2014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382374" y="6356350"/>
            <a:ext cx="5687786" cy="36512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invGray">
          <a:xfrm rot="5400000">
            <a:off x="7523375" y="2743540"/>
            <a:ext cx="6857433" cy="1371487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 rot="5400000">
            <a:off x="8267671" y="3370131"/>
            <a:ext cx="6858000" cy="1188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0266348" y="462249"/>
            <a:ext cx="1370886" cy="571471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102389" y="6356350"/>
            <a:ext cx="1968898" cy="365125"/>
          </a:xfrm>
        </p:spPr>
        <p:txBody>
          <a:bodyPr/>
          <a:lstStyle/>
          <a:p>
            <a:fld id="{BD266BE7-899D-4075-917F-DBDE33B6B69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2941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347472"/>
            <a:ext cx="12188952" cy="1188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invGray">
          <a:xfrm>
            <a:off x="0" y="457200"/>
            <a:ext cx="12188952" cy="137125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black">
          <a:xfrm>
            <a:off x="1280160" y="466343"/>
            <a:ext cx="9628632" cy="13621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80160" y="2190749"/>
            <a:ext cx="9628632" cy="39862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</a:t>
            </a:r>
            <a:r>
              <a:rPr lang="ru-RU" noProof="0" dirty="0" smtClean="0"/>
              <a:t>уровень</a:t>
            </a:r>
          </a:p>
          <a:p>
            <a:pPr lvl="5"/>
            <a:r>
              <a:rPr lang="ru-RU" dirty="0" smtClean="0"/>
              <a:t>Шестая</a:t>
            </a:r>
          </a:p>
          <a:p>
            <a:pPr lvl="6"/>
            <a:r>
              <a:rPr lang="ru-RU" dirty="0" smtClean="0"/>
              <a:t>Седьмая</a:t>
            </a:r>
          </a:p>
          <a:p>
            <a:pPr lvl="7"/>
            <a:r>
              <a:rPr lang="ru-RU" dirty="0" smtClean="0"/>
              <a:t>Восьмая</a:t>
            </a:r>
          </a:p>
          <a:p>
            <a:pPr lvl="8"/>
            <a:r>
              <a:rPr lang="ru-RU" dirty="0" smtClean="0"/>
              <a:t>Девятая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280160" y="6356350"/>
            <a:ext cx="197194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FE9AC-F15C-4FA0-A6F1-298829FA691D}" type="datetimeFigureOut">
              <a:rPr lang="ru-RU" smtClean="0"/>
              <a:pPr/>
              <a:t>08.02.2014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252107" y="6356350"/>
            <a:ext cx="568778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939894" y="6356350"/>
            <a:ext cx="19688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266BE7-899D-4075-917F-DBDE33B6B69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71921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5000"/>
        </a:lnSpc>
        <a:spcBef>
          <a:spcPct val="0"/>
        </a:spcBef>
        <a:buNone/>
        <a:defRPr sz="3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500"/>
        </a:spcBef>
        <a:buFont typeface="Wingdings" panose="05000000000000000000" pitchFamily="2" charset="2"/>
        <a:buChar char="§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3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3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25806" y="1842379"/>
            <a:ext cx="8500062" cy="2170223"/>
          </a:xfrm>
        </p:spPr>
        <p:txBody>
          <a:bodyPr>
            <a:normAutofit fontScale="90000"/>
          </a:bodyPr>
          <a:lstStyle/>
          <a:p>
            <a:pPr algn="ctr">
              <a:spcBef>
                <a:spcPts val="0"/>
              </a:spcBef>
            </a:pPr>
            <a:r>
              <a:rPr lang="ru-RU" sz="4000" dirty="0" smtClean="0">
                <a:solidFill>
                  <a:srgbClr val="3C4743"/>
                </a:solidFill>
              </a:rPr>
              <a:t/>
            </a:r>
            <a:br>
              <a:rPr lang="ru-RU" sz="4000" dirty="0" smtClean="0">
                <a:solidFill>
                  <a:srgbClr val="3C4743"/>
                </a:solidFill>
              </a:rPr>
            </a:br>
            <a:r>
              <a:rPr lang="ru-RU" sz="4000" dirty="0">
                <a:solidFill>
                  <a:srgbClr val="3C4743"/>
                </a:solidFill>
              </a:rPr>
              <a:t/>
            </a:r>
            <a:br>
              <a:rPr lang="ru-RU" sz="4000" dirty="0">
                <a:solidFill>
                  <a:srgbClr val="3C4743"/>
                </a:solidFill>
              </a:rPr>
            </a:br>
            <a:r>
              <a:rPr lang="ru-RU" sz="4000" dirty="0" smtClean="0">
                <a:solidFill>
                  <a:srgbClr val="3C4743"/>
                </a:solidFill>
              </a:rPr>
              <a:t/>
            </a:r>
            <a:br>
              <a:rPr lang="ru-RU" sz="4000" dirty="0" smtClean="0">
                <a:solidFill>
                  <a:srgbClr val="3C4743"/>
                </a:solidFill>
              </a:rPr>
            </a:br>
            <a:r>
              <a:rPr lang="ru-RU" sz="4000" dirty="0" smtClean="0">
                <a:solidFill>
                  <a:srgbClr val="3C4743"/>
                </a:solidFill>
              </a:rPr>
              <a:t/>
            </a:r>
            <a:br>
              <a:rPr lang="ru-RU" sz="4000" dirty="0" smtClean="0">
                <a:solidFill>
                  <a:srgbClr val="3C4743"/>
                </a:solidFill>
              </a:rPr>
            </a:br>
            <a:r>
              <a:rPr lang="ru-RU" sz="4000" dirty="0">
                <a:solidFill>
                  <a:srgbClr val="3C4743"/>
                </a:solidFill>
              </a:rPr>
              <a:t/>
            </a:r>
            <a:br>
              <a:rPr lang="ru-RU" sz="4000" dirty="0">
                <a:solidFill>
                  <a:srgbClr val="3C4743"/>
                </a:solidFill>
              </a:rPr>
            </a:br>
            <a:r>
              <a:rPr lang="ru-RU" sz="4000" dirty="0" smtClean="0">
                <a:solidFill>
                  <a:srgbClr val="3C4743"/>
                </a:solidFill>
              </a:rPr>
              <a:t/>
            </a:r>
            <a:br>
              <a:rPr lang="ru-RU" sz="4000" dirty="0" smtClean="0">
                <a:solidFill>
                  <a:srgbClr val="3C4743"/>
                </a:solidFill>
              </a:rPr>
            </a:br>
            <a:r>
              <a:rPr lang="ru-RU" sz="4000" dirty="0">
                <a:solidFill>
                  <a:srgbClr val="3C4743"/>
                </a:solidFill>
              </a:rPr>
              <a:t/>
            </a:r>
            <a:br>
              <a:rPr lang="ru-RU" sz="4000" dirty="0">
                <a:solidFill>
                  <a:srgbClr val="3C4743"/>
                </a:solidFill>
              </a:rPr>
            </a:br>
            <a:r>
              <a:rPr lang="ru-RU" sz="4000" dirty="0" smtClean="0">
                <a:solidFill>
                  <a:srgbClr val="3C4743"/>
                </a:solidFill>
              </a:rPr>
              <a:t/>
            </a:r>
            <a:br>
              <a:rPr lang="ru-RU" sz="4000" dirty="0" smtClean="0">
                <a:solidFill>
                  <a:srgbClr val="3C4743"/>
                </a:solidFill>
              </a:rPr>
            </a:br>
            <a:r>
              <a:rPr lang="ru-RU" sz="4000" dirty="0" smtClean="0">
                <a:solidFill>
                  <a:srgbClr val="3C4743"/>
                </a:solidFill>
              </a:rPr>
              <a:t/>
            </a:r>
            <a:br>
              <a:rPr lang="ru-RU" sz="4000" dirty="0" smtClean="0">
                <a:solidFill>
                  <a:srgbClr val="3C4743"/>
                </a:solidFill>
              </a:rPr>
            </a:br>
            <a:r>
              <a:rPr lang="ru-RU" sz="4000" dirty="0">
                <a:solidFill>
                  <a:srgbClr val="3C4743"/>
                </a:solidFill>
              </a:rPr>
              <a:t/>
            </a:r>
            <a:br>
              <a:rPr lang="ru-RU" sz="4000" dirty="0">
                <a:solidFill>
                  <a:srgbClr val="3C4743"/>
                </a:solidFill>
              </a:rPr>
            </a:br>
            <a:r>
              <a:rPr lang="ru-RU" sz="4000" dirty="0" smtClean="0">
                <a:solidFill>
                  <a:srgbClr val="3C4743"/>
                </a:solidFill>
              </a:rPr>
              <a:t/>
            </a:r>
            <a:br>
              <a:rPr lang="ru-RU" sz="4000" dirty="0" smtClean="0">
                <a:solidFill>
                  <a:srgbClr val="3C4743"/>
                </a:solidFill>
              </a:rPr>
            </a:br>
            <a:endParaRPr lang="ru-RU" sz="6000" b="1" i="0" dirty="0">
              <a:solidFill>
                <a:srgbClr val="3C4743"/>
              </a:solidFill>
              <a:latin typeface="Calibri"/>
              <a:ea typeface="+mj-ea"/>
              <a:cs typeface="+mj-cs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Автор:</a:t>
            </a:r>
            <a:r>
              <a:rPr lang="ru-RU" sz="2400" b="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Курышева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Екатерина,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«А»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класс, МБОУ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68 им. Е.Н. Родионова</a:t>
            </a:r>
            <a:endParaRPr lang="ru-RU" sz="2400" b="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Научный руководитель: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Осадчая Светлана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Станиславовна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учитель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химии</a:t>
            </a:r>
            <a:r>
              <a:rPr lang="ru-RU" sz="2400" b="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0776" y="1562675"/>
            <a:ext cx="7888908" cy="271295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792626" y="395586"/>
            <a:ext cx="93993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районный конкурс реферативно-исследовательских работ</a:t>
            </a:r>
            <a:b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для учащихся 1-8 классов «Интеллектуалы </a:t>
            </a:r>
            <a:r>
              <a:rPr lang="en-US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XXI </a:t>
            </a:r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века» </a:t>
            </a:r>
            <a:endParaRPr lang="ru-RU" sz="2400" b="1" dirty="0">
              <a:solidFill>
                <a:schemeClr val="bg2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600388" y="6334780"/>
            <a:ext cx="30380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Челябинск , 2014 </a:t>
            </a:r>
            <a:endParaRPr lang="ru-RU" sz="28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269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defTabSz="914400">
              <a:spcBef>
                <a:spcPts val="0"/>
              </a:spcBef>
              <a:buNone/>
            </a:pPr>
            <a:r>
              <a:rPr lang="ru-RU" sz="6000" b="0" i="0" dirty="0" smtClean="0">
                <a:solidFill>
                  <a:srgbClr val="E5E6D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</a:t>
            </a:r>
            <a:endParaRPr lang="ru-RU" sz="6000" b="0" i="0" dirty="0">
              <a:solidFill>
                <a:srgbClr val="E5E6D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Объект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Clr>
                <a:srgbClr val="3C4743"/>
              </a:buClr>
              <a:buFont typeface="Wingdings"/>
              <a:buChar char="§"/>
            </a:pPr>
            <a:r>
              <a:rPr lang="ru-RU" sz="3200" b="1" dirty="0">
                <a:solidFill>
                  <a:srgbClr val="3C47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работы</a:t>
            </a:r>
            <a:r>
              <a:rPr lang="ru-RU" sz="3200" dirty="0">
                <a:solidFill>
                  <a:srgbClr val="3C47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дать сравнительную оценку эффективности применения бытовых фильтров для очистки воды.</a:t>
            </a:r>
          </a:p>
          <a:p>
            <a:pPr algn="just">
              <a:buClr>
                <a:srgbClr val="3C4743"/>
              </a:buClr>
              <a:buFont typeface="Wingdings"/>
              <a:buChar char="§"/>
            </a:pPr>
            <a:r>
              <a:rPr lang="ru-RU" sz="3200" b="1" dirty="0" smtClean="0">
                <a:solidFill>
                  <a:srgbClr val="3C47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Объект </a:t>
            </a:r>
            <a:r>
              <a:rPr lang="ru-RU" sz="3200" b="1" dirty="0">
                <a:solidFill>
                  <a:srgbClr val="3C47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исследования</a:t>
            </a:r>
            <a:r>
              <a:rPr lang="ru-RU" sz="3200" dirty="0">
                <a:solidFill>
                  <a:srgbClr val="3C47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бытовые фильтры для очистки воды.</a:t>
            </a:r>
          </a:p>
          <a:p>
            <a:pPr algn="just">
              <a:buClr>
                <a:srgbClr val="3C4743"/>
              </a:buClr>
              <a:buFont typeface="Wingdings"/>
              <a:buChar char="§"/>
            </a:pPr>
            <a:r>
              <a:rPr lang="ru-RU" sz="3200" b="1" dirty="0" smtClean="0">
                <a:solidFill>
                  <a:srgbClr val="3C47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 </a:t>
            </a:r>
            <a:r>
              <a:rPr lang="ru-RU" sz="3200" b="1" dirty="0">
                <a:solidFill>
                  <a:srgbClr val="3C47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исследования</a:t>
            </a:r>
            <a:r>
              <a:rPr lang="ru-RU" sz="3200" dirty="0">
                <a:solidFill>
                  <a:srgbClr val="3C47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качество очищенной питьевой воды.</a:t>
            </a:r>
          </a:p>
          <a:p>
            <a:pPr algn="l" defTabSz="914400">
              <a:lnSpc>
                <a:spcPct val="100000"/>
              </a:lnSpc>
              <a:spcBef>
                <a:spcPts val="1500"/>
              </a:spcBef>
              <a:buClr>
                <a:srgbClr val="3C4743"/>
              </a:buClr>
              <a:buFont typeface="Wingdings"/>
              <a:buChar char="§"/>
            </a:pPr>
            <a:endParaRPr lang="ru-RU" sz="2200" b="0" i="0" dirty="0">
              <a:solidFill>
                <a:srgbClr val="3C4743"/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0355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defTabSz="914400">
              <a:spcBef>
                <a:spcPts val="0"/>
              </a:spcBef>
              <a:buNone/>
            </a:pPr>
            <a:r>
              <a:rPr lang="ru-RU" sz="6000" b="0" i="0" dirty="0" smtClean="0">
                <a:solidFill>
                  <a:srgbClr val="E5E6D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</a:t>
            </a:r>
            <a:endParaRPr lang="ru-RU" sz="6000" b="0" i="0" dirty="0">
              <a:solidFill>
                <a:srgbClr val="E5E6D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1230733" y="1852998"/>
            <a:ext cx="9628632" cy="4446719"/>
          </a:xfrm>
        </p:spPr>
        <p:txBody>
          <a:bodyPr>
            <a:normAutofit fontScale="77500" lnSpcReduction="20000"/>
          </a:bodyPr>
          <a:lstStyle/>
          <a:p>
            <a:pPr marL="581660" indent="0" algn="ctr">
              <a:lnSpc>
                <a:spcPct val="150000"/>
              </a:lnSpc>
              <a:spcAft>
                <a:spcPts val="0"/>
              </a:spcAft>
              <a:buNone/>
              <a:tabLst>
                <a:tab pos="450215" algn="l"/>
              </a:tabLst>
            </a:pPr>
            <a:r>
              <a:rPr lang="ru-RU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Задачи:    </a:t>
            </a:r>
          </a:p>
          <a:p>
            <a:pPr marL="0" indent="0" algn="just">
              <a:lnSpc>
                <a:spcPct val="150000"/>
              </a:lnSpc>
              <a:spcAft>
                <a:spcPts val="0"/>
              </a:spcAft>
              <a:buNone/>
              <a:tabLst>
                <a:tab pos="450215" algn="l"/>
              </a:tabLst>
            </a:pPr>
            <a:r>
              <a:rPr lang="ru-RU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1.Провести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сравнительный анализ технических характеристик бытовых фильтров разных торговых  </a:t>
            </a:r>
            <a:r>
              <a:rPr lang="ru-RU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марок (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фильтры кувшинного типа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Аквафор-Идеал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Барьер-Экстра; проточный фильтр с отдельным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краномАквафор-Кристалл</a:t>
            </a:r>
            <a:r>
              <a:rPr lang="ru-RU" sz="3200" dirty="0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).</a:t>
            </a:r>
            <a:endParaRPr lang="ru-RU" sz="3200" dirty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50000"/>
              </a:lnSpc>
              <a:spcAft>
                <a:spcPts val="0"/>
              </a:spcAft>
              <a:buNone/>
              <a:tabLst>
                <a:tab pos="1260475" algn="l"/>
              </a:tabLst>
            </a:pP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 Провести анализ качества очищенной воды по нескольким химическим показателям (кислотность, содержание хлора, хлоридов, сульфатов, аммиака, показателя окисляемости и жесткости воды).</a:t>
            </a:r>
          </a:p>
          <a:p>
            <a:pPr algn="l" defTabSz="914400">
              <a:lnSpc>
                <a:spcPct val="100000"/>
              </a:lnSpc>
              <a:spcBef>
                <a:spcPts val="1500"/>
              </a:spcBef>
              <a:buClr>
                <a:srgbClr val="3C4743"/>
              </a:buClr>
              <a:buFont typeface="Wingdings"/>
              <a:buChar char="§"/>
            </a:pPr>
            <a:endParaRPr lang="ru-RU" sz="2200" b="0" i="0" dirty="0">
              <a:solidFill>
                <a:srgbClr val="3C4743"/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59712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80160" y="2190749"/>
            <a:ext cx="9628632" cy="4446719"/>
          </a:xfrm>
        </p:spPr>
        <p:txBody>
          <a:bodyPr>
            <a:normAutofit fontScale="92500" lnSpcReduction="10000"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Гипотеза: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Применение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бытовых фильтров для очистки воды повышает ее качество.   </a:t>
            </a:r>
          </a:p>
          <a:p>
            <a:pPr marL="0" indent="0" algn="ctr">
              <a:buNone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исследования: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 Теоретический: изучение литературы по заявленной теме.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 Практический:   изучение технических характеристик бытовых фильтров для очистки воды.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Экспериментальный:  химический эксперимент.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19933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Теоретическая </a:t>
            </a:r>
            <a:r>
              <a:rPr lang="ru-RU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часть</a:t>
            </a:r>
            <a:r>
              <a:rPr lang="ru-RU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Качество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питьевой воды регламентируется государственным стандартом СанПиН 2.1.4.559-96 "Питьевая вода. Гигиенические требования к качеству воды централизованных систем питьевого водоснабжения. Контроль качества". </a:t>
            </a:r>
          </a:p>
        </p:txBody>
      </p:sp>
    </p:spTree>
    <p:extLst>
      <p:ext uri="{BB962C8B-B14F-4D97-AF65-F5344CB8AC3E}">
        <p14:creationId xmlns:p14="http://schemas.microsoft.com/office/powerpoint/2010/main" xmlns="" val="1087372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0311" y="466343"/>
            <a:ext cx="10521517" cy="1362113"/>
          </a:xfrm>
        </p:spPr>
        <p:txBody>
          <a:bodyPr>
            <a:noAutofit/>
          </a:bodyPr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 к качеству питьевой воды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2729" y="1828457"/>
            <a:ext cx="11339099" cy="489507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соответствии с требованиями СанПиН 2.1.4.559-96, безвредность питьевой воды устанавливается по:</a:t>
            </a:r>
          </a:p>
          <a:p>
            <a:pPr marL="0" indent="0">
              <a:buNone/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микробиологическим и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паразитологическим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показателям;</a:t>
            </a:r>
          </a:p>
          <a:p>
            <a:pPr marL="0" indent="0">
              <a:buNone/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органолептическим свойствам (запах, привкус, цветность, мутность);</a:t>
            </a:r>
          </a:p>
          <a:p>
            <a:pPr marL="0" indent="0">
              <a:buNone/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обобщенным показателям и содержанию вредных химических веществ, наиболее часто встречающихся в природных водах на территории Российской Федерации;</a:t>
            </a:r>
          </a:p>
          <a:p>
            <a:pPr marL="0" indent="0">
              <a:buNone/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содержанию вредных химических веществ, поступающих и образующихся в воде в процессе ее обработки в системе водоснабжения;</a:t>
            </a:r>
          </a:p>
          <a:p>
            <a:pPr marL="0" indent="0">
              <a:buNone/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радиационной безопасности.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66101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66343"/>
            <a:ext cx="12038345" cy="1362113"/>
          </a:xfrm>
        </p:spPr>
        <p:txBody>
          <a:bodyPr>
            <a:noAutofit/>
          </a:bodyPr>
          <a:lstStyle/>
          <a:p>
            <a:pPr algn="ctr"/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 очистки питьевой воды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6819" y="2190749"/>
            <a:ext cx="12095181" cy="4667251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Основных принципов очистки четыре:</a:t>
            </a:r>
          </a:p>
          <a:p>
            <a:pPr marL="0" indent="0" algn="just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механическая фильтрация – это улавливание твердых частиц определенного размера;</a:t>
            </a:r>
          </a:p>
          <a:p>
            <a:pPr marL="0" indent="0" algn="just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ионный обмен – замещение «вредных» ионов, содержащихся в воде, на «безвредные», которые присутствуют в самом материале ионообменной смолы. Например, так из воды удаляют ионы тяжелых металлов;</a:t>
            </a:r>
          </a:p>
          <a:p>
            <a:pPr marL="0" indent="0" algn="just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сорбция – это «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примагничивание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вредных примесей к поверхности пористого материала. Самым популярным сорбентом является активированный уголь, один грамм которого обеспечивает 1000-1500 квадратных метров поглощающей поверхности;</a:t>
            </a:r>
          </a:p>
          <a:p>
            <a:pPr marL="0" indent="0" algn="just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обратный осмос – «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прокачивание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воды через мембрану, которая пропускает лишь определенные типы молекул небольшого размера. Чаще всего дорогие фильтры используют многоступенчатую очистку воды.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74873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334" y="466343"/>
            <a:ext cx="11940988" cy="1362113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Сравнительная характеристика фильтров для очистки воды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639716920"/>
              </p:ext>
            </p:extLst>
          </p:nvPr>
        </p:nvGraphicFramePr>
        <p:xfrm>
          <a:off x="0" y="2022438"/>
          <a:ext cx="11939588" cy="4731584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984897"/>
                <a:gridCol w="2984897"/>
                <a:gridCol w="2984897"/>
                <a:gridCol w="2984897"/>
              </a:tblGrid>
              <a:tr h="718957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Аквафор</a:t>
                      </a: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-Идеал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Барьер-Экстра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Аквафор</a:t>
                      </a: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-Кристалл</a:t>
                      </a:r>
                    </a:p>
                  </a:txBody>
                  <a:tcPr marL="68580" marR="68580" marT="0" marB="0"/>
                </a:tc>
              </a:tr>
              <a:tr h="4105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Способ очистки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сорбция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сорбция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сорбция</a:t>
                      </a:r>
                    </a:p>
                  </a:txBody>
                  <a:tcPr marL="68580" marR="68580" marT="0" marB="0" anchor="ctr"/>
                </a:tc>
              </a:tr>
              <a:tr h="4087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Скорость фильтрации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0,2 л/мин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0,25 л/мин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2,5 л/мин</a:t>
                      </a:r>
                    </a:p>
                  </a:txBody>
                  <a:tcPr marL="68580" marR="68580" marT="0" marB="0" anchor="ctr"/>
                </a:tc>
              </a:tr>
              <a:tr h="3765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Ресурс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170 л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200 л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8000 л</a:t>
                      </a:r>
                    </a:p>
                  </a:txBody>
                  <a:tcPr marL="68580" marR="68580" marT="0" marB="0" anchor="ctr"/>
                </a:tc>
              </a:tr>
              <a:tr h="3872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Стоимость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300 руб.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300 руб.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3000 руб.</a:t>
                      </a:r>
                    </a:p>
                  </a:txBody>
                  <a:tcPr marL="68580" marR="68580" marT="0" marB="0" anchor="ctr"/>
                </a:tc>
              </a:tr>
              <a:tr h="6920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Себестоимость 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 л очищенной воды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1,76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руб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/л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1,5 руб/л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0,38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руб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/л</a:t>
                      </a:r>
                    </a:p>
                  </a:txBody>
                  <a:tcPr marL="68580" marR="68580" marT="0" marB="0" anchor="ctr"/>
                </a:tc>
              </a:tr>
              <a:tr h="583154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9873" y="5064162"/>
            <a:ext cx="1484555" cy="150606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4744" y="5064162"/>
            <a:ext cx="1226372" cy="150607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3548" y="5064162"/>
            <a:ext cx="1667436" cy="1506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2148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84094"/>
            <a:ext cx="12192000" cy="1301674"/>
          </a:xfrm>
        </p:spPr>
        <p:txBody>
          <a:bodyPr>
            <a:noAutofit/>
          </a:bodyPr>
          <a:lstStyle/>
          <a:p>
            <a:pPr marL="342900" lvl="0" indent="-342900" algn="ctr">
              <a:lnSpc>
                <a:spcPct val="100000"/>
              </a:lnSpc>
              <a:spcAft>
                <a:spcPts val="0"/>
              </a:spcAft>
              <a:tabLst>
                <a:tab pos="1266825" algn="l"/>
              </a:tabLst>
            </a:pPr>
            <a:r>
              <a:rPr lang="ru-RU" sz="4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Экспериментальная часть </a:t>
            </a:r>
            <a:endParaRPr lang="ru-RU" sz="4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1785768"/>
            <a:ext cx="12192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255588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1266825" algn="l"/>
              </a:tabLs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Определение показателя кислотности среды до и после очистки воды.</a:t>
            </a:r>
          </a:p>
          <a:p>
            <a:pPr marL="342900" lvl="0" indent="-255588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1266825" algn="l"/>
              </a:tabLs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Качественное определение сульфатов, аммиака и солей аммония,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перманганатной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окисляемости в питьевой воде до и после очистки.</a:t>
            </a:r>
          </a:p>
          <a:p>
            <a:pPr marL="342900" lvl="0" indent="-255588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1266825" algn="l"/>
              </a:tabLs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Количественное определение хлоридов,  свободного хлора в воде до и после очистки.</a:t>
            </a:r>
          </a:p>
          <a:p>
            <a:pPr marL="269875" indent="-269875" algn="just">
              <a:lnSpc>
                <a:spcPct val="150000"/>
              </a:lnSpc>
              <a:spcAft>
                <a:spcPts val="0"/>
              </a:spcAft>
              <a:tabLst>
                <a:tab pos="0" algn="l"/>
                <a:tab pos="1266825" algn="l"/>
              </a:tabLs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4. Определение жесткости воды до и после очистки. </a:t>
            </a:r>
          </a:p>
          <a:p>
            <a:pPr marL="269875" indent="-269875" algn="just">
              <a:lnSpc>
                <a:spcPct val="150000"/>
              </a:lnSpc>
              <a:spcAft>
                <a:spcPts val="0"/>
              </a:spcAft>
              <a:tabLst>
                <a:tab pos="87313" algn="l"/>
                <a:tab pos="1266825" algn="l"/>
              </a:tabLs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5.Сравнительный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анализ оценки эффективности бытовых фильтров разных марок, предназначенных  для очистки воды.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5561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6819" y="2424491"/>
            <a:ext cx="4378362" cy="3761156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011238" y="549275"/>
            <a:ext cx="9898062" cy="1279525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 </a:t>
            </a:r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исследования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845957" y="2866668"/>
            <a:ext cx="7193643" cy="19807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№ 1 – водопроводная вода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№ 2 – вода, очищенная фильтром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Аквафор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-Идеал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№ 3 – вода, очищенная фильтром Барьер-Экстра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№ 4 – вода, очищенная фильтром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Аквафор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-Кристалл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2517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Определение показателя кислотности среды (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pH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b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76" y="2190749"/>
            <a:ext cx="4518212" cy="4478992"/>
          </a:xfrm>
        </p:spPr>
        <p:txBody>
          <a:bodyPr/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кислотности среды, т.е. значение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определялся по изменению цвета универсальной лакмусовой бумаги и сравнению ее с цветной шкалой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рН = 7,0 - реакция воды нейтральная, при рН&lt;7,0 - среда кислая, при рН&gt;7,0 - среда щелочная</a:t>
            </a:r>
          </a:p>
          <a:p>
            <a:endParaRPr lang="ru-RU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49" name="Рисунок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61239" y="1999943"/>
            <a:ext cx="2846388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33534" y="3363474"/>
            <a:ext cx="4758466" cy="356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4920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Определение  хлорид-ионов </a:t>
            </a:r>
            <a:endParaRPr lang="ru-RU" sz="5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0446" y="3504857"/>
            <a:ext cx="4273550" cy="3205163"/>
          </a:xfrm>
        </p:spPr>
      </p:pic>
      <p:sp>
        <p:nvSpPr>
          <p:cNvPr id="5" name="Прямоугольник 4"/>
          <p:cNvSpPr/>
          <p:nvPr/>
        </p:nvSpPr>
        <p:spPr>
          <a:xfrm>
            <a:off x="0" y="1828456"/>
            <a:ext cx="1219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Качественное определение хлорид-ионов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В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пробирку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наливают 5 мл воды и добавляют три капли 10 %-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ного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раствора азотнокислого серебра. Примерное содержание хлорид-иона определяют по осадку или мути в соответствии с требованиями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таблицы.</a:t>
            </a:r>
            <a:endParaRPr lang="ru-RU" sz="24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31429" y="3504857"/>
            <a:ext cx="4517571" cy="3205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6730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400" dirty="0">
                <a:solidFill>
                  <a:srgbClr val="E5E6D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Определение  хлорид-ионов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1513" y="1828457"/>
            <a:ext cx="11930743" cy="4898914"/>
          </a:xfrm>
        </p:spPr>
        <p:txBody>
          <a:bodyPr/>
          <a:lstStyle/>
          <a:p>
            <a:pPr marL="0" indent="0" algn="just">
              <a:spcAft>
                <a:spcPts val="0"/>
              </a:spcAft>
              <a:buNone/>
              <a:tabLst>
                <a:tab pos="1266825" algn="l"/>
              </a:tabLst>
            </a:pPr>
            <a:r>
              <a:rPr lang="ru-RU" sz="24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Количественное определение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u="sng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хлорид-ионов.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Метод основан на осаждении хлорид-иона в нейтральной или слабощелочной среде азотнокислым серебром в присутствии хромовокислого калия в качестве индикатора. После осаждения хлорида серебра в точке эквивалентности образуется хромовокислое серебро, при этом желтая окраска раствора переходит в оранжево-желтую.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1513" y="3788228"/>
            <a:ext cx="3759200" cy="28194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03914" y="3788228"/>
            <a:ext cx="3733800" cy="28194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53400" y="3788229"/>
            <a:ext cx="3802743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9863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857" y="629629"/>
            <a:ext cx="11647714" cy="1068543"/>
          </a:xfrm>
        </p:spPr>
        <p:txBody>
          <a:bodyPr>
            <a:noAutofit/>
          </a:bodyPr>
          <a:lstStyle/>
          <a:p>
            <a:pPr marL="342900" lvl="0" indent="-342900" algn="ctr">
              <a:lnSpc>
                <a:spcPct val="150000"/>
              </a:lnSpc>
              <a:spcAft>
                <a:spcPts val="0"/>
              </a:spcAft>
              <a:tabLst>
                <a:tab pos="1266825" algn="l"/>
              </a:tabLst>
            </a:pPr>
            <a:r>
              <a:rPr lang="ru-RU" sz="4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4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Качественное </a:t>
            </a: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определение сульфат-ионов</a:t>
            </a:r>
            <a:b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" y="1861457"/>
            <a:ext cx="5508171" cy="4767943"/>
          </a:xfrm>
        </p:spPr>
        <p:txBody>
          <a:bodyPr/>
          <a:lstStyle/>
          <a:p>
            <a:pPr marL="0" indent="0" algn="just">
              <a:buNone/>
            </a:pPr>
            <a:endParaRPr lang="ru-RU" sz="2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Метод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основан на осаждении сульфат-иона в хлористым барием. Опалесценция или выпадение белого осадка указывает на наличие в воде сульфат – ионов.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06143" y="2000248"/>
            <a:ext cx="6281057" cy="4727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0273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971" y="466343"/>
            <a:ext cx="11941629" cy="1362113"/>
          </a:xfrm>
        </p:spPr>
        <p:txBody>
          <a:bodyPr>
            <a:normAutofit/>
          </a:bodyPr>
          <a:lstStyle/>
          <a:p>
            <a:pPr algn="ctr"/>
            <a:r>
              <a:rPr lang="ru-RU" sz="4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Определение жесткости 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828457"/>
            <a:ext cx="12192000" cy="1306629"/>
          </a:xfrm>
        </p:spPr>
        <p:txBody>
          <a:bodyPr/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Метод основан на образовании комплексных соединений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трилона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 с ионами щелочноземельных элементов. Определение проводят титрованием пробы раствором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трилона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 при рН = 10 в присутствии индикатора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9715" y="3192236"/>
            <a:ext cx="4386944" cy="32412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22571" y="3192236"/>
            <a:ext cx="4463143" cy="3241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4480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66343"/>
            <a:ext cx="12192000" cy="1362113"/>
          </a:xfrm>
        </p:spPr>
        <p:txBody>
          <a:bodyPr>
            <a:normAutofit/>
          </a:bodyPr>
          <a:lstStyle/>
          <a:p>
            <a:pPr algn="ctr"/>
            <a:r>
              <a:rPr lang="ru-RU" sz="4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Определение </a:t>
            </a:r>
            <a:r>
              <a:rPr lang="ru-RU" sz="4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перманганатной</a:t>
            </a:r>
            <a:r>
              <a:rPr lang="ru-RU" sz="4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окисляемости 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905001"/>
            <a:ext cx="12192000" cy="1251856"/>
          </a:xfrm>
        </p:spPr>
        <p:txBody>
          <a:bodyPr/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1266825" algn="l"/>
              </a:tabLs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Метод основан на окислении веществ, присутствующих в пробе воды, известным количеством перманганата калия в сернокислой среде при кипячении в течение 10 минут. 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4800" y="3156857"/>
            <a:ext cx="4495800" cy="347254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00801" y="3156857"/>
            <a:ext cx="4452256" cy="3472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4883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0160" y="466343"/>
            <a:ext cx="9628632" cy="1395114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261309258"/>
              </p:ext>
            </p:extLst>
          </p:nvPr>
        </p:nvGraphicFramePr>
        <p:xfrm>
          <a:off x="87086" y="1861457"/>
          <a:ext cx="12028715" cy="4632014"/>
        </p:xfrm>
        <a:graphic>
          <a:graphicData uri="http://schemas.openxmlformats.org/drawingml/2006/table">
            <a:tbl>
              <a:tblPr/>
              <a:tblGrid>
                <a:gridCol w="3222171"/>
                <a:gridCol w="2090057"/>
                <a:gridCol w="1883919"/>
                <a:gridCol w="1610856"/>
                <a:gridCol w="1610856"/>
                <a:gridCol w="1610856"/>
              </a:tblGrid>
              <a:tr h="202780">
                <a:tc rowSpan="2">
                  <a:txBody>
                    <a:bodyPr/>
                    <a:lstStyle/>
                    <a:p>
                      <a:pPr marL="100965"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08000" algn="l"/>
                          <a:tab pos="1266825" algn="l"/>
                        </a:tabLs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100965"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08000" algn="l"/>
                          <a:tab pos="1266825" algn="l"/>
                        </a:tabLs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Показатель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108585"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08000" algn="l"/>
                          <a:tab pos="1266825" algn="l"/>
                        </a:tabLs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Норматив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Водопроводная </a:t>
                      </a: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вода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750" marR="367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Фильтр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750" marR="367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390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Аквафор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-Идеал</a:t>
                      </a:r>
                    </a:p>
                  </a:txBody>
                  <a:tcPr marL="36750" marR="367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Барьер-Экстра</a:t>
                      </a:r>
                    </a:p>
                  </a:txBody>
                  <a:tcPr marL="36750" marR="367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Аквафор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-Кристалл</a:t>
                      </a:r>
                    </a:p>
                  </a:txBody>
                  <a:tcPr marL="36750" marR="367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931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en-US" sz="1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pH</a:t>
                      </a: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6-9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</a:t>
                      </a: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</a:t>
                      </a: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</a:t>
                      </a: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</a:t>
                      </a: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67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266825" algn="l"/>
                        </a:tabLst>
                        <a:defRPr/>
                      </a:pP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хлориды  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(мг/л)</a:t>
                      </a: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7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150</a:t>
                      </a: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100</a:t>
                      </a: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95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75</a:t>
                      </a: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848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сульфаты 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мг/л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)</a:t>
                      </a: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500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ru-RU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60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266825" algn="l"/>
                        </a:tabLst>
                        <a:defRPr/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аммиак и соли </a:t>
                      </a: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аммония 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(мг/л)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0,8</a:t>
                      </a: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0,4</a:t>
                      </a: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0,41</a:t>
                      </a: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0,14</a:t>
                      </a: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60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266825" algn="l"/>
                        </a:tabLst>
                        <a:defRPr/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остаточный </a:t>
                      </a: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хлор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(мг/л)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0,3-0,5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0,15</a:t>
                      </a: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0,1</a:t>
                      </a: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0,1</a:t>
                      </a: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0,05</a:t>
                      </a: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60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266825" algn="l"/>
                        </a:tabLst>
                        <a:defRPr/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жесткость общая  </a:t>
                      </a:r>
                      <a:endParaRPr lang="ru-RU" sz="16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266825" algn="l"/>
                        </a:tabLst>
                        <a:defRPr/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(мг-</a:t>
                      </a:r>
                      <a:r>
                        <a:rPr lang="ru-RU" sz="16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экв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/л)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2,5</a:t>
                      </a: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1,8</a:t>
                      </a: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1,83</a:t>
                      </a: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1,5</a:t>
                      </a: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77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266825" algn="l"/>
                        </a:tabLst>
                        <a:defRPr/>
                      </a:pPr>
                      <a:r>
                        <a:rPr lang="ru-RU" sz="1600" b="1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перманганатная</a:t>
                      </a: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окисляемость 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(мг/л)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ru-RU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2,8</a:t>
                      </a: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2,5</a:t>
                      </a: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2,45</a:t>
                      </a: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266825" algn="l"/>
                        </a:tabLs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1,8</a:t>
                      </a:r>
                    </a:p>
                  </a:txBody>
                  <a:tcPr marL="36750" marR="367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479460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spcAft>
                <a:spcPts val="0"/>
              </a:spcAft>
            </a:pPr>
            <a:r>
              <a:rPr lang="ru-RU" sz="6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Выводы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4657" y="2125435"/>
            <a:ext cx="10799935" cy="4471308"/>
          </a:xfrm>
        </p:spPr>
        <p:txBody>
          <a:bodyPr>
            <a:normAutofit fontScale="85000" lnSpcReduction="20000"/>
          </a:bodyPr>
          <a:lstStyle/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Холодная водопроводная вода в г. Челябинск является соответствует требованиям </a:t>
            </a:r>
            <a:r>
              <a:rPr lang="ru-RU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СанПин</a:t>
            </a: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по показателям кислотности среды, содержанию хлоридов, жесткости, </a:t>
            </a:r>
            <a:r>
              <a:rPr lang="ru-RU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перманганатной</a:t>
            </a: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окисляемости, содержанию остаточного хлора. 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Все анализируемые бытовые фильтры для очистки водопроводной воды улучшают ее качества и пригодны для использования в домашних условиях. 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Наиболее оптимальным по соотношению цена-качество является проточный фильтр с отдельным краном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Аквафор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-Кристалл, т.к. по сравнению с фильтрами кувшинного  типа наряду с более лучшей степенью очистки обладает меньшей себестоимостью в расчете на один литр воды.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12011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2190749"/>
            <a:ext cx="12115800" cy="398621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80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8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</a:t>
            </a:r>
            <a:endParaRPr lang="ru-RU" sz="8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15290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25806" y="1842379"/>
            <a:ext cx="8500062" cy="2170223"/>
          </a:xfrm>
        </p:spPr>
        <p:txBody>
          <a:bodyPr>
            <a:normAutofit fontScale="90000"/>
          </a:bodyPr>
          <a:lstStyle/>
          <a:p>
            <a:pPr algn="ctr">
              <a:spcBef>
                <a:spcPts val="0"/>
              </a:spcBef>
            </a:pPr>
            <a:r>
              <a:rPr lang="ru-RU" sz="4000" dirty="0" smtClean="0">
                <a:solidFill>
                  <a:srgbClr val="3C4743"/>
                </a:solidFill>
              </a:rPr>
              <a:t/>
            </a:r>
            <a:br>
              <a:rPr lang="ru-RU" sz="4000" dirty="0" smtClean="0">
                <a:solidFill>
                  <a:srgbClr val="3C4743"/>
                </a:solidFill>
              </a:rPr>
            </a:br>
            <a:r>
              <a:rPr lang="ru-RU" sz="4000" dirty="0">
                <a:solidFill>
                  <a:srgbClr val="3C4743"/>
                </a:solidFill>
              </a:rPr>
              <a:t/>
            </a:r>
            <a:br>
              <a:rPr lang="ru-RU" sz="4000" dirty="0">
                <a:solidFill>
                  <a:srgbClr val="3C4743"/>
                </a:solidFill>
              </a:rPr>
            </a:br>
            <a:r>
              <a:rPr lang="ru-RU" sz="4000" dirty="0" smtClean="0">
                <a:solidFill>
                  <a:srgbClr val="3C4743"/>
                </a:solidFill>
              </a:rPr>
              <a:t/>
            </a:r>
            <a:br>
              <a:rPr lang="ru-RU" sz="4000" dirty="0" smtClean="0">
                <a:solidFill>
                  <a:srgbClr val="3C4743"/>
                </a:solidFill>
              </a:rPr>
            </a:br>
            <a:r>
              <a:rPr lang="ru-RU" sz="4000" dirty="0" smtClean="0">
                <a:solidFill>
                  <a:srgbClr val="3C4743"/>
                </a:solidFill>
              </a:rPr>
              <a:t/>
            </a:r>
            <a:br>
              <a:rPr lang="ru-RU" sz="4000" dirty="0" smtClean="0">
                <a:solidFill>
                  <a:srgbClr val="3C4743"/>
                </a:solidFill>
              </a:rPr>
            </a:br>
            <a:r>
              <a:rPr lang="ru-RU" sz="4000" dirty="0">
                <a:solidFill>
                  <a:srgbClr val="3C4743"/>
                </a:solidFill>
              </a:rPr>
              <a:t/>
            </a:r>
            <a:br>
              <a:rPr lang="ru-RU" sz="4000" dirty="0">
                <a:solidFill>
                  <a:srgbClr val="3C4743"/>
                </a:solidFill>
              </a:rPr>
            </a:br>
            <a:r>
              <a:rPr lang="ru-RU" sz="4000" dirty="0" smtClean="0">
                <a:solidFill>
                  <a:srgbClr val="3C4743"/>
                </a:solidFill>
              </a:rPr>
              <a:t/>
            </a:r>
            <a:br>
              <a:rPr lang="ru-RU" sz="4000" dirty="0" smtClean="0">
                <a:solidFill>
                  <a:srgbClr val="3C4743"/>
                </a:solidFill>
              </a:rPr>
            </a:br>
            <a:r>
              <a:rPr lang="ru-RU" sz="4000" dirty="0">
                <a:solidFill>
                  <a:srgbClr val="3C4743"/>
                </a:solidFill>
              </a:rPr>
              <a:t/>
            </a:r>
            <a:br>
              <a:rPr lang="ru-RU" sz="4000" dirty="0">
                <a:solidFill>
                  <a:srgbClr val="3C4743"/>
                </a:solidFill>
              </a:rPr>
            </a:br>
            <a:r>
              <a:rPr lang="ru-RU" sz="4000" dirty="0" smtClean="0">
                <a:solidFill>
                  <a:srgbClr val="3C4743"/>
                </a:solidFill>
              </a:rPr>
              <a:t/>
            </a:r>
            <a:br>
              <a:rPr lang="ru-RU" sz="4000" dirty="0" smtClean="0">
                <a:solidFill>
                  <a:srgbClr val="3C4743"/>
                </a:solidFill>
              </a:rPr>
            </a:br>
            <a:r>
              <a:rPr lang="ru-RU" sz="4000" dirty="0" smtClean="0">
                <a:solidFill>
                  <a:srgbClr val="3C4743"/>
                </a:solidFill>
              </a:rPr>
              <a:t/>
            </a:r>
            <a:br>
              <a:rPr lang="ru-RU" sz="4000" dirty="0" smtClean="0">
                <a:solidFill>
                  <a:srgbClr val="3C4743"/>
                </a:solidFill>
              </a:rPr>
            </a:br>
            <a:r>
              <a:rPr lang="ru-RU" sz="4000" dirty="0">
                <a:solidFill>
                  <a:srgbClr val="3C4743"/>
                </a:solidFill>
              </a:rPr>
              <a:t/>
            </a:r>
            <a:br>
              <a:rPr lang="ru-RU" sz="4000" dirty="0">
                <a:solidFill>
                  <a:srgbClr val="3C4743"/>
                </a:solidFill>
              </a:rPr>
            </a:br>
            <a:r>
              <a:rPr lang="ru-RU" sz="4000" dirty="0" smtClean="0">
                <a:solidFill>
                  <a:srgbClr val="3C4743"/>
                </a:solidFill>
              </a:rPr>
              <a:t/>
            </a:r>
            <a:br>
              <a:rPr lang="ru-RU" sz="4000" dirty="0" smtClean="0">
                <a:solidFill>
                  <a:srgbClr val="3C4743"/>
                </a:solidFill>
              </a:rPr>
            </a:br>
            <a:endParaRPr lang="ru-RU" sz="6000" b="1" i="0" dirty="0">
              <a:solidFill>
                <a:srgbClr val="3C4743"/>
              </a:solidFill>
              <a:latin typeface="Calibri"/>
              <a:ea typeface="+mj-ea"/>
              <a:cs typeface="+mj-cs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Автор:</a:t>
            </a:r>
            <a:r>
              <a:rPr lang="ru-RU" sz="2400" b="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Курышева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Екатерина,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«А»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класс, МБОУ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68 им. Е.Н. Родионова</a:t>
            </a:r>
            <a:endParaRPr lang="ru-RU" sz="2400" b="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Научный руководитель: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Осадчая Светлана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Станиславовна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учитель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химии</a:t>
            </a:r>
            <a:r>
              <a:rPr lang="ru-RU" sz="2400" b="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0776" y="1562675"/>
            <a:ext cx="7888908" cy="271295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792626" y="395586"/>
            <a:ext cx="93993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районный конкурс реферативно-исследовательских работ</a:t>
            </a:r>
            <a:b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для учащихся 1-8 классов «Интеллектуалы </a:t>
            </a:r>
            <a:r>
              <a:rPr lang="en-US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XXI </a:t>
            </a:r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века» </a:t>
            </a:r>
            <a:endParaRPr lang="ru-RU" sz="2400" b="1" dirty="0">
              <a:solidFill>
                <a:schemeClr val="bg2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600388" y="6334780"/>
            <a:ext cx="30380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Челябинск , 2014 </a:t>
            </a:r>
            <a:endParaRPr lang="ru-RU" sz="28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269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Education 16x9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Education_16x9.potx" id="{AA5F22BC-61EA-4F01-AB22-75117871E196}" vid="{BD0EB374-1DDC-4F15-88A9-D386288C58A6}"/>
    </a:ext>
  </a:extLst>
</a:theme>
</file>

<file path=ppt/theme/theme2.xml><?xml version="1.0" encoding="utf-8"?>
<a:theme xmlns:a="http://schemas.openxmlformats.org/drawingml/2006/main" name="Office Theme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46F0C7C-95CD-4157-B59F-1693F8160B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Широкоэкранная презентация по школьным предметам (с нарисованной классной доской)</Template>
  <TotalTime>0</TotalTime>
  <Words>948</Words>
  <Application>Microsoft Office PowerPoint</Application>
  <PresentationFormat>Произвольный</PresentationFormat>
  <Paragraphs>156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Education 16x9</vt:lpstr>
      <vt:lpstr>           </vt:lpstr>
      <vt:lpstr>Введение</vt:lpstr>
      <vt:lpstr>Введение</vt:lpstr>
      <vt:lpstr>Слайд 4</vt:lpstr>
      <vt:lpstr> Теоретическая часть </vt:lpstr>
      <vt:lpstr>Требования к качеству питьевой воды</vt:lpstr>
      <vt:lpstr>Принципы очистки питьевой воды</vt:lpstr>
      <vt:lpstr>Сравнительная характеристика фильтров для очистки воды</vt:lpstr>
      <vt:lpstr>Экспериментальная часть </vt:lpstr>
      <vt:lpstr>Объект исследования</vt:lpstr>
      <vt:lpstr>Определение показателя кислотности среды (pH) </vt:lpstr>
      <vt:lpstr>Определение  хлорид-ионов </vt:lpstr>
      <vt:lpstr>Определение  хлорид-ионов </vt:lpstr>
      <vt:lpstr> Качественное определение сульфат-ионов </vt:lpstr>
      <vt:lpstr>Определение жесткости </vt:lpstr>
      <vt:lpstr>Определение перманганатной окисляемости </vt:lpstr>
      <vt:lpstr>Результаты</vt:lpstr>
      <vt:lpstr>Выводы </vt:lpstr>
      <vt:lpstr>Слайд 19</vt:lpstr>
      <vt:lpstr>          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2014-02-02T15:02:24Z</dcterms:created>
  <dcterms:modified xsi:type="dcterms:W3CDTF">2014-02-08T03:54:13Z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TC034629029991</vt:lpwstr>
  </property>
</Properties>
</file>